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DD9AC0-FFA2-42BA-8B3E-CD9400D4D9A5}" v="2" dt="2023-02-10T08:18:01.8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136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1-3-2023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88257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1-3-2023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34236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1-3-2023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307217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1-3-2023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1620674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1-3-2023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245147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F2A87C5-006E-460A-978A-3D7B1DC14448}" type="datetimeFigureOut">
              <a:rPr lang="nl-NL" smtClean="0"/>
              <a:t>1-3-2023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23206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F2A87C5-006E-460A-978A-3D7B1DC14448}" type="datetimeFigureOut">
              <a:rPr lang="nl-NL" smtClean="0"/>
              <a:t>1-3-2023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1532768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F2A87C5-006E-460A-978A-3D7B1DC14448}" type="datetimeFigureOut">
              <a:rPr lang="nl-NL" smtClean="0"/>
              <a:t>1-3-2023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46494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F2A87C5-006E-460A-978A-3D7B1DC14448}" type="datetimeFigureOut">
              <a:rPr lang="nl-NL" smtClean="0"/>
              <a:t>1-3-2023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4242843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F2A87C5-006E-460A-978A-3D7B1DC14448}" type="datetimeFigureOut">
              <a:rPr lang="nl-NL" smtClean="0"/>
              <a:t>1-3-2023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14081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F2A87C5-006E-460A-978A-3D7B1DC14448}" type="datetimeFigureOut">
              <a:rPr lang="nl-NL" smtClean="0"/>
              <a:t>1-3-2023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2507855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A87C5-006E-460A-978A-3D7B1DC14448}" type="datetimeFigureOut">
              <a:rPr lang="nl-NL" smtClean="0"/>
              <a:t>1-3-2023</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AF8651-8548-4ACF-AD63-12724B3B98D7}" type="slidenum">
              <a:rPr lang="nl-NL" smtClean="0"/>
              <a:t>‹nr.›</a:t>
            </a:fld>
            <a:endParaRPr lang="nl-NL"/>
          </a:p>
        </p:txBody>
      </p:sp>
    </p:spTree>
    <p:extLst>
      <p:ext uri="{BB962C8B-B14F-4D97-AF65-F5344CB8AC3E}">
        <p14:creationId xmlns:p14="http://schemas.microsoft.com/office/powerpoint/2010/main" val="3822027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1312664" y="76025"/>
            <a:ext cx="11078245" cy="523220"/>
          </a:xfrm>
          <a:prstGeom prst="rect">
            <a:avLst/>
          </a:prstGeom>
          <a:noFill/>
        </p:spPr>
        <p:txBody>
          <a:bodyPr wrap="square" rtlCol="0">
            <a:spAutoFit/>
          </a:bodyPr>
          <a:lstStyle/>
          <a:p>
            <a:r>
              <a:rPr lang="nl-NL" sz="2800" dirty="0"/>
              <a:t>2223_DCV_3_CE_Column</a:t>
            </a:r>
            <a:endParaRPr lang="nl-NL" sz="2000" dirty="0">
              <a:ea typeface="Calibri" pitchFamily="34" charset="0"/>
              <a:cs typeface="Arial" charset="0"/>
            </a:endParaRPr>
          </a:p>
        </p:txBody>
      </p:sp>
      <p:sp>
        <p:nvSpPr>
          <p:cNvPr id="6" name="Text Box 7"/>
          <p:cNvSpPr txBox="1">
            <a:spLocks noChangeArrowheads="1"/>
          </p:cNvSpPr>
          <p:nvPr/>
        </p:nvSpPr>
        <p:spPr bwMode="auto">
          <a:xfrm>
            <a:off x="1319036" y="748643"/>
            <a:ext cx="5400000" cy="76174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spcBef>
                <a:spcPct val="50000"/>
              </a:spcBef>
            </a:pPr>
            <a:r>
              <a:rPr lang="nl-NL" sz="1200" b="1" dirty="0"/>
              <a:t>Leerdoel </a:t>
            </a:r>
          </a:p>
          <a:p>
            <a:pPr>
              <a:defRPr/>
            </a:pPr>
            <a:r>
              <a:rPr lang="nl-NL" sz="1050" dirty="0"/>
              <a:t>Je kunt informatie over het sociale fundament en het ecologische plafond van de donut economie verzamelen en feitelijk controleren.</a:t>
            </a:r>
          </a:p>
          <a:p>
            <a:pPr>
              <a:defRPr/>
            </a:pPr>
            <a:r>
              <a:rPr lang="nl-NL" sz="1050" dirty="0"/>
              <a:t>Je kunt informatie aanbieden gericht op een bepaalde doelgroep</a:t>
            </a:r>
            <a:endParaRPr lang="nl-NL" sz="1050" b="1" dirty="0">
              <a:solidFill>
                <a:srgbClr val="0070C0"/>
              </a:solidFill>
              <a:cs typeface="Arial" charset="0"/>
            </a:endParaRPr>
          </a:p>
        </p:txBody>
      </p:sp>
      <p:sp>
        <p:nvSpPr>
          <p:cNvPr id="9" name="Text Box 14"/>
          <p:cNvSpPr txBox="1">
            <a:spLocks noChangeArrowheads="1"/>
          </p:cNvSpPr>
          <p:nvPr/>
        </p:nvSpPr>
        <p:spPr bwMode="auto">
          <a:xfrm>
            <a:off x="7593106" y="3306340"/>
            <a:ext cx="4320000" cy="615553"/>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defRPr/>
            </a:pPr>
            <a:r>
              <a:rPr lang="nl-NL" sz="1200" b="1" dirty="0">
                <a:ea typeface="Calibri" pitchFamily="34" charset="0"/>
                <a:cs typeface="Arial" charset="0"/>
              </a:rPr>
              <a:t>Bronnen</a:t>
            </a:r>
          </a:p>
          <a:p>
            <a:pPr>
              <a:defRPr/>
            </a:pPr>
            <a:r>
              <a:rPr lang="nl-NL" sz="1100" dirty="0">
                <a:ea typeface="Calibri" pitchFamily="34" charset="0"/>
                <a:cs typeface="Arial" charset="0"/>
              </a:rPr>
              <a:t>Wikiwijs; specialisatie lessen</a:t>
            </a:r>
          </a:p>
          <a:p>
            <a:pPr>
              <a:defRPr/>
            </a:pPr>
            <a:r>
              <a:rPr lang="nl-NL" sz="1100" dirty="0">
                <a:ea typeface="Calibri" pitchFamily="34" charset="0"/>
                <a:cs typeface="Arial" charset="0"/>
              </a:rPr>
              <a:t>Literatuur; Donuteconomie, Kate </a:t>
            </a:r>
            <a:r>
              <a:rPr lang="nl-NL" sz="1100" dirty="0" err="1">
                <a:ea typeface="Calibri" pitchFamily="34" charset="0"/>
                <a:cs typeface="Arial" charset="0"/>
              </a:rPr>
              <a:t>Raworth</a:t>
            </a:r>
            <a:r>
              <a:rPr lang="nl-NL" sz="1100" dirty="0">
                <a:ea typeface="Calibri" pitchFamily="34" charset="0"/>
                <a:cs typeface="Arial" charset="0"/>
              </a:rPr>
              <a:t> (2017) </a:t>
            </a:r>
          </a:p>
        </p:txBody>
      </p:sp>
      <p:pic>
        <p:nvPicPr>
          <p:cNvPr id="12" name="Afbeelding 11"/>
          <p:cNvPicPr>
            <a:picLocks noChangeAspect="1"/>
          </p:cNvPicPr>
          <p:nvPr/>
        </p:nvPicPr>
        <p:blipFill>
          <a:blip r:embed="rId3"/>
          <a:stretch>
            <a:fillRect/>
          </a:stretch>
        </p:blipFill>
        <p:spPr>
          <a:xfrm>
            <a:off x="7096634" y="870622"/>
            <a:ext cx="363917" cy="263054"/>
          </a:xfrm>
          <a:prstGeom prst="rect">
            <a:avLst/>
          </a:prstGeom>
        </p:spPr>
      </p:pic>
      <p:pic>
        <p:nvPicPr>
          <p:cNvPr id="13" name="Afbeelding 12"/>
          <p:cNvPicPr>
            <a:picLocks noChangeAspect="1"/>
          </p:cNvPicPr>
          <p:nvPr/>
        </p:nvPicPr>
        <p:blipFill>
          <a:blip r:embed="rId4"/>
          <a:stretch>
            <a:fillRect/>
          </a:stretch>
        </p:blipFill>
        <p:spPr>
          <a:xfrm>
            <a:off x="7149949" y="3307962"/>
            <a:ext cx="315289" cy="290796"/>
          </a:xfrm>
          <a:prstGeom prst="rect">
            <a:avLst/>
          </a:prstGeom>
        </p:spPr>
      </p:pic>
      <p:pic>
        <p:nvPicPr>
          <p:cNvPr id="15" name="Afbeelding 14"/>
          <p:cNvPicPr>
            <a:picLocks noChangeAspect="1"/>
          </p:cNvPicPr>
          <p:nvPr/>
        </p:nvPicPr>
        <p:blipFill rotWithShape="1">
          <a:blip r:embed="rId5"/>
          <a:srcRect l="17050" t="33024" r="61669" b="30375"/>
          <a:stretch/>
        </p:blipFill>
        <p:spPr>
          <a:xfrm>
            <a:off x="7144025" y="2337760"/>
            <a:ext cx="292213" cy="263054"/>
          </a:xfrm>
          <a:prstGeom prst="rect">
            <a:avLst/>
          </a:prstGeom>
        </p:spPr>
      </p:pic>
      <p:pic>
        <p:nvPicPr>
          <p:cNvPr id="16" name="Afbeelding 15"/>
          <p:cNvPicPr>
            <a:picLocks noChangeAspect="1"/>
          </p:cNvPicPr>
          <p:nvPr/>
        </p:nvPicPr>
        <p:blipFill>
          <a:blip r:embed="rId6"/>
          <a:stretch>
            <a:fillRect/>
          </a:stretch>
        </p:blipFill>
        <p:spPr>
          <a:xfrm>
            <a:off x="892996" y="4120308"/>
            <a:ext cx="299030" cy="416301"/>
          </a:xfrm>
          <a:prstGeom prst="rect">
            <a:avLst/>
          </a:prstGeom>
        </p:spPr>
      </p:pic>
      <p:pic>
        <p:nvPicPr>
          <p:cNvPr id="17" name="Afbeelding 16"/>
          <p:cNvPicPr>
            <a:picLocks noChangeAspect="1"/>
          </p:cNvPicPr>
          <p:nvPr/>
        </p:nvPicPr>
        <p:blipFill>
          <a:blip r:embed="rId7"/>
          <a:stretch>
            <a:fillRect/>
          </a:stretch>
        </p:blipFill>
        <p:spPr>
          <a:xfrm>
            <a:off x="914400" y="1695542"/>
            <a:ext cx="256221" cy="321303"/>
          </a:xfrm>
          <a:prstGeom prst="rect">
            <a:avLst/>
          </a:prstGeom>
        </p:spPr>
      </p:pic>
      <p:pic>
        <p:nvPicPr>
          <p:cNvPr id="18" name="Afbeelding 17"/>
          <p:cNvPicPr>
            <a:picLocks noChangeAspect="1"/>
          </p:cNvPicPr>
          <p:nvPr/>
        </p:nvPicPr>
        <p:blipFill rotWithShape="1">
          <a:blip r:embed="rId8"/>
          <a:srcRect l="21805" r="10840"/>
          <a:stretch/>
        </p:blipFill>
        <p:spPr>
          <a:xfrm>
            <a:off x="865458" y="685797"/>
            <a:ext cx="363917" cy="476511"/>
          </a:xfrm>
          <a:prstGeom prst="rect">
            <a:avLst/>
          </a:prstGeom>
        </p:spPr>
      </p:pic>
      <p:sp>
        <p:nvSpPr>
          <p:cNvPr id="19" name="Text Box 9"/>
          <p:cNvSpPr txBox="1">
            <a:spLocks noChangeArrowheads="1"/>
          </p:cNvSpPr>
          <p:nvPr/>
        </p:nvSpPr>
        <p:spPr bwMode="auto">
          <a:xfrm>
            <a:off x="1319036" y="4066328"/>
            <a:ext cx="5400000" cy="237757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6213" indent="-176213">
              <a:tabLst>
                <a:tab pos="176213" algn="l"/>
                <a:tab pos="1163638" algn="l"/>
              </a:tabLst>
              <a:defRPr sz="2400">
                <a:solidFill>
                  <a:schemeClr val="tx1"/>
                </a:solidFill>
                <a:latin typeface="Arial" charset="0"/>
                <a:ea typeface="ＭＳ Ｐゴシック" pitchFamily="36" charset="-128"/>
              </a:defRPr>
            </a:lvl1pPr>
            <a:lvl2pPr marL="37931725" indent="-37474525">
              <a:tabLst>
                <a:tab pos="176213" algn="l"/>
                <a:tab pos="1163638" algn="l"/>
              </a:tabLst>
              <a:defRPr sz="2400">
                <a:solidFill>
                  <a:schemeClr val="tx1"/>
                </a:solidFill>
                <a:latin typeface="Arial" charset="0"/>
                <a:ea typeface="ＭＳ Ｐゴシック" pitchFamily="36" charset="-128"/>
              </a:defRPr>
            </a:lvl2pPr>
            <a:lvl3pPr>
              <a:tabLst>
                <a:tab pos="176213" algn="l"/>
                <a:tab pos="1163638" algn="l"/>
              </a:tabLst>
              <a:defRPr sz="2400">
                <a:solidFill>
                  <a:schemeClr val="tx1"/>
                </a:solidFill>
                <a:latin typeface="Arial" charset="0"/>
                <a:ea typeface="ＭＳ Ｐゴシック" pitchFamily="36" charset="-128"/>
              </a:defRPr>
            </a:lvl3pPr>
            <a:lvl4pPr>
              <a:tabLst>
                <a:tab pos="176213" algn="l"/>
                <a:tab pos="1163638" algn="l"/>
              </a:tabLst>
              <a:defRPr sz="2400">
                <a:solidFill>
                  <a:schemeClr val="tx1"/>
                </a:solidFill>
                <a:latin typeface="Arial" charset="0"/>
                <a:ea typeface="ＭＳ Ｐゴシック" pitchFamily="36" charset="-128"/>
              </a:defRPr>
            </a:lvl4pPr>
            <a:lvl5pPr>
              <a:tabLst>
                <a:tab pos="176213" algn="l"/>
                <a:tab pos="1163638" algn="l"/>
              </a:tabLst>
              <a:defRPr sz="2400">
                <a:solidFill>
                  <a:schemeClr val="tx1"/>
                </a:solidFill>
                <a:latin typeface="Arial" charset="0"/>
                <a:ea typeface="ＭＳ Ｐゴシック" pitchFamily="36" charset="-128"/>
              </a:defRPr>
            </a:lvl5pPr>
            <a:lvl6pPr marL="4572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6pPr>
            <a:lvl7pPr marL="9144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9pPr>
          </a:lstStyle>
          <a:p>
            <a:pPr>
              <a:spcBef>
                <a:spcPct val="50000"/>
              </a:spcBef>
            </a:pPr>
            <a:r>
              <a:rPr lang="nl-NL" sz="1200" b="1" dirty="0"/>
              <a:t>Stappen</a:t>
            </a:r>
            <a:r>
              <a:rPr lang="nl-NL" sz="1100" b="1" dirty="0">
                <a:solidFill>
                  <a:srgbClr val="CCFF33"/>
                </a:solidFill>
              </a:rPr>
              <a:t>	</a:t>
            </a:r>
            <a:r>
              <a:rPr lang="nl-NL" sz="1100" b="1" dirty="0">
                <a:solidFill>
                  <a:srgbClr val="0070C0"/>
                </a:solidFill>
                <a:ea typeface="Calibri" pitchFamily="34" charset="0"/>
                <a:cs typeface="Arial" charset="0"/>
              </a:rPr>
              <a:t>		</a:t>
            </a:r>
            <a:endParaRPr lang="nl-NL" sz="1100" dirty="0">
              <a:ea typeface="Calibri" pitchFamily="34" charset="0"/>
              <a:cs typeface="Arial" charset="0"/>
            </a:endParaRPr>
          </a:p>
          <a:p>
            <a:pPr marL="171450" indent="-171450">
              <a:buFont typeface="Arial" panose="020B0604020202020204" pitchFamily="34" charset="0"/>
              <a:buChar char="•"/>
            </a:pPr>
            <a:r>
              <a:rPr lang="nl-NL" sz="1050" dirty="0"/>
              <a:t>Ga op zoek naar informatie die jou aanspreekt, dat gaat over het sociale fundament of/en ecologische plafond.</a:t>
            </a:r>
          </a:p>
          <a:p>
            <a:pPr marL="171450" indent="-171450">
              <a:buFont typeface="Arial" panose="020B0604020202020204" pitchFamily="34" charset="0"/>
              <a:buChar char="•"/>
            </a:pPr>
            <a:r>
              <a:rPr lang="nl-NL" sz="1050" dirty="0"/>
              <a:t>Lees je in op het onderwerp, gebruik hier verschillende bronnen voor. </a:t>
            </a:r>
          </a:p>
          <a:p>
            <a:pPr marL="171450" indent="-171450">
              <a:buFont typeface="Arial" panose="020B0604020202020204" pitchFamily="34" charset="0"/>
              <a:buChar char="•"/>
            </a:pPr>
            <a:r>
              <a:rPr lang="nl-NL" sz="1050" dirty="0"/>
              <a:t>Bepaal voor jezelf waarover je wilt schrijven en wat de kern van het onderwerp is.</a:t>
            </a:r>
          </a:p>
          <a:p>
            <a:pPr marL="171450" indent="-171450">
              <a:buFont typeface="Arial" panose="020B0604020202020204" pitchFamily="34" charset="0"/>
              <a:buChar char="•"/>
            </a:pPr>
            <a:r>
              <a:rPr lang="nl-NL" sz="1050" dirty="0"/>
              <a:t>Ga op zoek naar politieke partijen en organisaties die verandering willen omtrent het probleem.</a:t>
            </a:r>
          </a:p>
          <a:p>
            <a:pPr marL="171450" indent="-171450">
              <a:buFont typeface="Arial" panose="020B0604020202020204" pitchFamily="34" charset="0"/>
              <a:buChar char="•"/>
            </a:pPr>
            <a:r>
              <a:rPr lang="nl-NL" sz="1050" dirty="0"/>
              <a:t>Zoek eventueel voorbeelden en maak een start met het schrijven van de column.</a:t>
            </a:r>
          </a:p>
          <a:p>
            <a:pPr marL="171450" indent="-171450">
              <a:buFont typeface="Arial" panose="020B0604020202020204" pitchFamily="34" charset="0"/>
              <a:buChar char="•"/>
            </a:pPr>
            <a:r>
              <a:rPr lang="nl-NL" sz="1050" dirty="0"/>
              <a:t>Bij de inleiding, zorg je ervoor dat de lezer genoeg informatie krijgt. Tip een origineel begin zorgt ervoor dat de lezer meer wilt weten over het onderwerp. </a:t>
            </a:r>
          </a:p>
          <a:p>
            <a:pPr marL="171450" indent="-171450">
              <a:buFont typeface="Arial" panose="020B0604020202020204" pitchFamily="34" charset="0"/>
              <a:buChar char="•"/>
            </a:pPr>
            <a:r>
              <a:rPr lang="nl-NL" sz="1050" dirty="0"/>
              <a:t>Zorg dat je bij de kern echt tot het onderwerp komt</a:t>
            </a:r>
          </a:p>
          <a:p>
            <a:pPr marL="171450" indent="-171450">
              <a:buFont typeface="Arial" panose="020B0604020202020204" pitchFamily="34" charset="0"/>
              <a:buChar char="•"/>
            </a:pPr>
            <a:r>
              <a:rPr lang="nl-NL" sz="1050" dirty="0"/>
              <a:t>Zorg voor een doorlopend verhaal.</a:t>
            </a:r>
          </a:p>
          <a:p>
            <a:pPr marL="171450" indent="-171450">
              <a:buFont typeface="Arial" panose="020B0604020202020204" pitchFamily="34" charset="0"/>
              <a:buChar char="•"/>
            </a:pPr>
            <a:r>
              <a:rPr lang="nl-NL" sz="1050" dirty="0"/>
              <a:t>Sluit af met twee manieren waardoor de lezer zelf een bijdrage kan leveren aan het onderwerp.</a:t>
            </a:r>
          </a:p>
        </p:txBody>
      </p:sp>
      <p:sp>
        <p:nvSpPr>
          <p:cNvPr id="20" name="Text Box 17"/>
          <p:cNvSpPr txBox="1">
            <a:spLocks noChangeArrowheads="1"/>
          </p:cNvSpPr>
          <p:nvPr/>
        </p:nvSpPr>
        <p:spPr bwMode="auto">
          <a:xfrm>
            <a:off x="7593106" y="870622"/>
            <a:ext cx="4320000" cy="954107"/>
          </a:xfrm>
          <a:prstGeom prst="rect">
            <a:avLst/>
          </a:prstGeom>
          <a:noFill/>
          <a:ln w="9525">
            <a:solidFill>
              <a:schemeClr val="tx1"/>
            </a:solidFill>
            <a:miter lim="800000"/>
            <a:headEnd/>
            <a:tailEnd/>
          </a:ln>
          <a:effectLst/>
        </p:spPr>
        <p:txBody>
          <a:bodyPr wrap="square">
            <a:spAutoFit/>
          </a:bodyPr>
          <a:lstStyle/>
          <a:p>
            <a:pPr>
              <a:defRPr/>
            </a:pPr>
            <a:r>
              <a:rPr lang="nl-NL" sz="1200" b="1" dirty="0">
                <a:latin typeface="Arial" panose="020B0604020202020204" pitchFamily="34" charset="0"/>
                <a:ea typeface="Calibri" pitchFamily="34" charset="0"/>
                <a:cs typeface="Arial" panose="020B0604020202020204" pitchFamily="34" charset="0"/>
              </a:rPr>
              <a:t>Samenwerken</a:t>
            </a:r>
            <a:r>
              <a:rPr lang="nl-NL" sz="1100" b="1" dirty="0">
                <a:latin typeface="Arial" panose="020B0604020202020204" pitchFamily="34" charset="0"/>
                <a:ea typeface="Calibri" pitchFamily="34" charset="0"/>
                <a:cs typeface="Arial" panose="020B0604020202020204" pitchFamily="34" charset="0"/>
              </a:rPr>
              <a:t>			</a:t>
            </a:r>
          </a:p>
          <a:p>
            <a:pPr marL="171450" indent="-171450" eaLnBrk="0" hangingPunct="0">
              <a:buFont typeface="Arial" pitchFamily="34" charset="0"/>
              <a:buChar char="•"/>
            </a:pPr>
            <a:r>
              <a:rPr lang="nl-NL" sz="1100" dirty="0">
                <a:ea typeface="Calibri" pitchFamily="34" charset="0"/>
                <a:cs typeface="Arial" charset="0"/>
              </a:rPr>
              <a:t>Dit product maak je alleen.</a:t>
            </a:r>
          </a:p>
          <a:p>
            <a:pPr marL="171450" indent="-171450" eaLnBrk="0" hangingPunct="0">
              <a:buFont typeface="Arial" pitchFamily="34" charset="0"/>
              <a:buChar char="•"/>
            </a:pPr>
            <a:r>
              <a:rPr lang="nl-NL" sz="1100" dirty="0">
                <a:ea typeface="Calibri" pitchFamily="34" charset="0"/>
                <a:cs typeface="Arial" charset="0"/>
              </a:rPr>
              <a:t>Lever je product in via Teams</a:t>
            </a:r>
          </a:p>
          <a:p>
            <a:pPr marL="171450" indent="-171450" eaLnBrk="0" hangingPunct="0">
              <a:buFont typeface="Arial" pitchFamily="34" charset="0"/>
              <a:buChar char="•"/>
            </a:pPr>
            <a:r>
              <a:rPr lang="nl-NL" sz="1100" dirty="0">
                <a:ea typeface="Calibri" pitchFamily="34" charset="0"/>
                <a:cs typeface="Arial" charset="0"/>
              </a:rPr>
              <a:t>Je wordt een groepje feedback </a:t>
            </a:r>
            <a:r>
              <a:rPr lang="nl-NL" sz="1100" dirty="0" err="1">
                <a:ea typeface="Calibri" pitchFamily="34" charset="0"/>
                <a:cs typeface="Arial" charset="0"/>
              </a:rPr>
              <a:t>friends</a:t>
            </a:r>
            <a:r>
              <a:rPr lang="nl-NL" sz="1100" dirty="0">
                <a:ea typeface="Calibri" pitchFamily="34" charset="0"/>
                <a:cs typeface="Arial" charset="0"/>
              </a:rPr>
              <a:t> geplaatst</a:t>
            </a:r>
          </a:p>
          <a:p>
            <a:pPr marL="171450" indent="-171450" eaLnBrk="0" hangingPunct="0">
              <a:buFont typeface="Arial" pitchFamily="34" charset="0"/>
              <a:buChar char="•"/>
            </a:pPr>
            <a:r>
              <a:rPr lang="nl-NL" sz="1100" dirty="0">
                <a:ea typeface="Calibri" pitchFamily="34" charset="0"/>
                <a:cs typeface="Arial" charset="0"/>
              </a:rPr>
              <a:t>Geef feedback op de producten van anderen en ontvang feedback</a:t>
            </a:r>
          </a:p>
        </p:txBody>
      </p:sp>
      <p:sp>
        <p:nvSpPr>
          <p:cNvPr id="21" name="Text Box 8"/>
          <p:cNvSpPr txBox="1">
            <a:spLocks noChangeArrowheads="1"/>
          </p:cNvSpPr>
          <p:nvPr/>
        </p:nvSpPr>
        <p:spPr bwMode="auto">
          <a:xfrm>
            <a:off x="1319036" y="1609043"/>
            <a:ext cx="5400000" cy="2377574"/>
          </a:xfrm>
          <a:prstGeom prst="rect">
            <a:avLst/>
          </a:prstGeom>
          <a:noFill/>
          <a:ln w="9525">
            <a:solidFill>
              <a:schemeClr val="tx1"/>
            </a:solidFill>
            <a:miter lim="800000"/>
            <a:headEnd/>
            <a:tailEnd/>
          </a:ln>
          <a:effec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spcBef>
                <a:spcPct val="50000"/>
              </a:spcBef>
            </a:pPr>
            <a:r>
              <a:rPr lang="nl-NL" sz="1200" b="1" dirty="0"/>
              <a:t>Product </a:t>
            </a:r>
            <a:r>
              <a:rPr lang="nl-NL" sz="1100" b="1" dirty="0">
                <a:solidFill>
                  <a:srgbClr val="0099FF"/>
                </a:solidFill>
              </a:rPr>
              <a:t>	</a:t>
            </a:r>
          </a:p>
          <a:p>
            <a:pPr>
              <a:defRPr/>
            </a:pPr>
            <a:r>
              <a:rPr lang="nl-NL" sz="1050" dirty="0"/>
              <a:t>Schrijf een artikel/column over een onderdeel van de donut economie wat volgens jou extra aandacht verdiend. De column heeft minimaal 1000 en maximaal 1500 woorden. De bronnen die je gebruikt in het artikel moeten weergegeven worden volgens APA bronvermelding.</a:t>
            </a:r>
          </a:p>
          <a:p>
            <a:pPr>
              <a:defRPr/>
            </a:pPr>
            <a:r>
              <a:rPr lang="nl-NL" sz="1050" dirty="0"/>
              <a:t>Dit artikel is bedoeld voor een doelgroep van de leeftijd 16 tot 26 jaar. </a:t>
            </a:r>
          </a:p>
          <a:p>
            <a:pPr>
              <a:defRPr/>
            </a:pPr>
            <a:r>
              <a:rPr lang="nl-NL" sz="1050" dirty="0"/>
              <a:t>In het artikel worden de volgende onderwerpen behandeld:</a:t>
            </a:r>
          </a:p>
          <a:p>
            <a:pPr marL="171450" indent="-171450">
              <a:buFont typeface="Arial" panose="020B0604020202020204" pitchFamily="34" charset="0"/>
              <a:buChar char="•"/>
              <a:defRPr/>
            </a:pPr>
            <a:r>
              <a:rPr lang="nl-NL" sz="1050" dirty="0"/>
              <a:t>Een inleiding waarbij het probleem wordt geïntroduceerd en waarom dit onderdeel extra aandacht verdiend. </a:t>
            </a:r>
          </a:p>
          <a:p>
            <a:pPr marL="171450" indent="-171450">
              <a:buFont typeface="Arial" panose="020B0604020202020204" pitchFamily="34" charset="0"/>
              <a:buChar char="•"/>
              <a:defRPr/>
            </a:pPr>
            <a:r>
              <a:rPr lang="nl-NL" sz="1050" dirty="0"/>
              <a:t>De kern van het verhaal gaat over het probleem en in de kern ben je kritisch naar het probleem en/of de huidige aanpak van het probleem. </a:t>
            </a:r>
          </a:p>
          <a:p>
            <a:pPr marL="171450" indent="-171450">
              <a:buFont typeface="Arial" panose="020B0604020202020204" pitchFamily="34" charset="0"/>
              <a:buChar char="•"/>
              <a:defRPr/>
            </a:pPr>
            <a:r>
              <a:rPr lang="nl-NL" sz="1050" dirty="0"/>
              <a:t>Er wordt beschreven wat de politiek er aan doet.</a:t>
            </a:r>
          </a:p>
          <a:p>
            <a:pPr marL="171450" indent="-171450">
              <a:buFont typeface="Arial" panose="020B0604020202020204" pitchFamily="34" charset="0"/>
              <a:buChar char="•"/>
              <a:defRPr/>
            </a:pPr>
            <a:r>
              <a:rPr lang="nl-NL" sz="1050" dirty="0"/>
              <a:t>Er worden twee manieren beschreven waardoor de lezer zelf kan bijdragen aan een mogelijke oplossing van het probleem. </a:t>
            </a:r>
            <a:endParaRPr lang="nl-NL" sz="1050" dirty="0">
              <a:ea typeface="Calibri" pitchFamily="34" charset="0"/>
              <a:cs typeface="Arial" charset="0"/>
            </a:endParaRPr>
          </a:p>
        </p:txBody>
      </p:sp>
      <p:sp>
        <p:nvSpPr>
          <p:cNvPr id="23" name="Text Box 14"/>
          <p:cNvSpPr txBox="1">
            <a:spLocks noChangeArrowheads="1"/>
          </p:cNvSpPr>
          <p:nvPr/>
        </p:nvSpPr>
        <p:spPr bwMode="auto">
          <a:xfrm>
            <a:off x="7593106" y="2342397"/>
            <a:ext cx="4320000" cy="784830"/>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defRPr/>
            </a:pPr>
            <a:r>
              <a:rPr lang="nl-NL" sz="1200" b="1" dirty="0">
                <a:ea typeface="Calibri" pitchFamily="34" charset="0"/>
                <a:cs typeface="Arial" charset="0"/>
              </a:rPr>
              <a:t>Bijeenkomsten &amp; Tijd</a:t>
            </a:r>
          </a:p>
          <a:p>
            <a:pPr marL="0" indent="0">
              <a:defRPr/>
            </a:pPr>
            <a:r>
              <a:rPr lang="nl-NL" sz="1100" dirty="0">
                <a:ea typeface="Calibri" pitchFamily="34" charset="0"/>
                <a:cs typeface="Arial" charset="0"/>
              </a:rPr>
              <a:t>Specialisatie lessen Circulaire economie</a:t>
            </a:r>
          </a:p>
          <a:p>
            <a:pPr marL="0" indent="0">
              <a:defRPr/>
            </a:pPr>
            <a:r>
              <a:rPr lang="nl-NL" sz="1100" dirty="0">
                <a:ea typeface="Calibri" pitchFamily="34" charset="0"/>
                <a:cs typeface="Arial" charset="0"/>
              </a:rPr>
              <a:t>Deadline: 20 maart 2023</a:t>
            </a:r>
          </a:p>
          <a:p>
            <a:pPr marL="0" indent="0">
              <a:defRPr/>
            </a:pPr>
            <a:r>
              <a:rPr lang="nl-NL" sz="1100" dirty="0">
                <a:ea typeface="Calibri" pitchFamily="34" charset="0"/>
                <a:cs typeface="Arial" charset="0"/>
              </a:rPr>
              <a:t>Feedback </a:t>
            </a:r>
            <a:r>
              <a:rPr lang="nl-NL" sz="1100" dirty="0" err="1">
                <a:ea typeface="Calibri" pitchFamily="34" charset="0"/>
                <a:cs typeface="Arial" charset="0"/>
              </a:rPr>
              <a:t>friend</a:t>
            </a:r>
            <a:r>
              <a:rPr lang="nl-NL" sz="1100" dirty="0">
                <a:ea typeface="Calibri" pitchFamily="34" charset="0"/>
                <a:cs typeface="Arial" charset="0"/>
              </a:rPr>
              <a:t>: 27 maart 2023</a:t>
            </a:r>
          </a:p>
        </p:txBody>
      </p:sp>
      <p:pic>
        <p:nvPicPr>
          <p:cNvPr id="22" name="Picture 2">
            <a:extLst>
              <a:ext uri="{FF2B5EF4-FFF2-40B4-BE49-F238E27FC236}">
                <a16:creationId xmlns:a16="http://schemas.microsoft.com/office/drawing/2014/main" id="{A4F4D898-A087-4528-B420-0D4B453ED84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9810901" y="4113844"/>
            <a:ext cx="2102205" cy="1098402"/>
          </a:xfrm>
          <a:prstGeom prst="rect">
            <a:avLst/>
          </a:prstGeom>
          <a:solidFill>
            <a:srgbClr val="FFFFFF"/>
          </a:solidFill>
          <a:ln w="9525">
            <a:noFill/>
            <a:miter lim="800000"/>
            <a:headEnd/>
            <a:tailEnd/>
          </a:ln>
        </p:spPr>
      </p:pic>
      <p:pic>
        <p:nvPicPr>
          <p:cNvPr id="24" name="Afbeelding 23">
            <a:extLst>
              <a:ext uri="{FF2B5EF4-FFF2-40B4-BE49-F238E27FC236}">
                <a16:creationId xmlns:a16="http://schemas.microsoft.com/office/drawing/2014/main" id="{34592634-A737-461E-818D-9B25060455F3}"/>
              </a:ext>
            </a:extLst>
          </p:cNvPr>
          <p:cNvPicPr>
            <a:picLocks noChangeAspect="1"/>
          </p:cNvPicPr>
          <p:nvPr/>
        </p:nvPicPr>
        <p:blipFill>
          <a:blip r:embed="rId10"/>
          <a:stretch>
            <a:fillRect/>
          </a:stretch>
        </p:blipFill>
        <p:spPr>
          <a:xfrm>
            <a:off x="7132488" y="3958725"/>
            <a:ext cx="2264961" cy="1356446"/>
          </a:xfrm>
          <a:prstGeom prst="rect">
            <a:avLst/>
          </a:prstGeom>
        </p:spPr>
      </p:pic>
    </p:spTree>
    <p:extLst>
      <p:ext uri="{BB962C8B-B14F-4D97-AF65-F5344CB8AC3E}">
        <p14:creationId xmlns:p14="http://schemas.microsoft.com/office/powerpoint/2010/main" val="251155316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Props1.xml><?xml version="1.0" encoding="utf-8"?>
<ds:datastoreItem xmlns:ds="http://schemas.openxmlformats.org/officeDocument/2006/customXml" ds:itemID="{65005C47-D001-4272-AAC1-8EC7C69ABE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AA4D1C-B5FB-46FE-B1A6-BF32EBB9754C}">
  <ds:schemaRefs>
    <ds:schemaRef ds:uri="http://schemas.microsoft.com/sharepoint/v3/contenttype/forms"/>
  </ds:schemaRefs>
</ds:datastoreItem>
</file>

<file path=customXml/itemProps3.xml><?xml version="1.0" encoding="utf-8"?>
<ds:datastoreItem xmlns:ds="http://schemas.openxmlformats.org/officeDocument/2006/customXml" ds:itemID="{27A2BDD6-E187-4ED3-AB99-2E52208DC45A}">
  <ds:schemaRefs>
    <ds:schemaRef ds:uri="http://schemas.microsoft.com/office/2006/metadata/properties"/>
    <ds:schemaRef ds:uri="http://schemas.microsoft.com/office/infopath/2007/PartnerControls"/>
    <ds:schemaRef ds:uri="c6f82ce1-f6df-49a5-8b49-cf8409a27aa4"/>
    <ds:schemaRef ds:uri="2c4f0c93-2979-4f27-aab2-70de95932352"/>
  </ds:schemaRefs>
</ds:datastoreItem>
</file>

<file path=docProps/app.xml><?xml version="1.0" encoding="utf-8"?>
<Properties xmlns="http://schemas.openxmlformats.org/officeDocument/2006/extended-properties" xmlns:vt="http://schemas.openxmlformats.org/officeDocument/2006/docPropsVTypes">
  <TotalTime>2169</TotalTime>
  <Words>394</Words>
  <Application>Microsoft Office PowerPoint</Application>
  <PresentationFormat>Breedbeeld</PresentationFormat>
  <Paragraphs>34</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Kantoorthema</vt:lpstr>
      <vt:lpstr>PowerPoint-presentatie</vt:lpstr>
    </vt:vector>
  </TitlesOfParts>
  <Company>Helicon Opleidingen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kbm</dc:creator>
  <cp:lastModifiedBy>Gerjan de Ruiter</cp:lastModifiedBy>
  <cp:revision>32</cp:revision>
  <dcterms:created xsi:type="dcterms:W3CDTF">2016-09-05T11:28:03Z</dcterms:created>
  <dcterms:modified xsi:type="dcterms:W3CDTF">2023-03-01T09:29:49Z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TriggerFlowInfo">
    <vt:lpwstr/>
  </property>
  <property fmtid="{D5CDD505-2E9C-101B-9397-08002B2CF9AE}" pid="4" name="_ExtendedDescription">
    <vt:lpwstr/>
  </property>
</Properties>
</file>